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4" r:id="rId3"/>
    <p:sldId id="258" r:id="rId4"/>
    <p:sldId id="261" r:id="rId5"/>
    <p:sldId id="259" r:id="rId6"/>
    <p:sldId id="262" r:id="rId7"/>
    <p:sldId id="260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8378E-0FAA-4FA5-87D8-A08C2B63D29F}" v="1" dt="2025-06-11T21:31:51.0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63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u Edu" userId="782f670e281c8e08" providerId="LiveId" clId="{4AE8378E-0FAA-4FA5-87D8-A08C2B63D29F}"/>
    <pc:docChg chg="modSld">
      <pc:chgData name="Radu Edu" userId="782f670e281c8e08" providerId="LiveId" clId="{4AE8378E-0FAA-4FA5-87D8-A08C2B63D29F}" dt="2025-06-11T21:33:07.338" v="15" actId="1076"/>
      <pc:docMkLst>
        <pc:docMk/>
      </pc:docMkLst>
      <pc:sldChg chg="addSp modSp mod">
        <pc:chgData name="Radu Edu" userId="782f670e281c8e08" providerId="LiveId" clId="{4AE8378E-0FAA-4FA5-87D8-A08C2B63D29F}" dt="2025-06-11T21:33:07.338" v="15" actId="1076"/>
        <pc:sldMkLst>
          <pc:docMk/>
          <pc:sldMk cId="2566325316" sldId="264"/>
        </pc:sldMkLst>
        <pc:picChg chg="add mod">
          <ac:chgData name="Radu Edu" userId="782f670e281c8e08" providerId="LiveId" clId="{4AE8378E-0FAA-4FA5-87D8-A08C2B63D29F}" dt="2025-06-11T21:33:07.338" v="15" actId="1076"/>
          <ac:picMkLst>
            <pc:docMk/>
            <pc:sldMk cId="2566325316" sldId="264"/>
            <ac:picMk id="8" creationId="{C5C0932D-0AB4-C449-2DA6-A0310B1157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6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2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5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57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11.06.2025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11.06.2025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4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11.06.2025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11.06.2025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4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11.06.2025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11.06.2025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11.06.2025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1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Purple colored lightbulb">
            <a:extLst>
              <a:ext uri="{FF2B5EF4-FFF2-40B4-BE49-F238E27FC236}">
                <a16:creationId xmlns:a16="http://schemas.microsoft.com/office/drawing/2014/main" id="{C889F104-7AF8-98AF-5057-C6969C47EF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176" r="993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B73AF-ADA4-CE0D-C6C7-186B2B51E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5067" y="2951327"/>
            <a:ext cx="3441866" cy="95534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Metering</a:t>
            </a:r>
            <a:endParaRPr lang="ro-RO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6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FB10-7542-A028-3103-9FB268798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The idea</a:t>
            </a:r>
            <a:endParaRPr lang="ro-RO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E8F91-2E9E-0750-2CDD-E41A49A40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something involving automations as highschoolers </a:t>
            </a:r>
            <a:endParaRPr lang="ro-R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370E4-96CB-955C-A712-C9372F5CE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SCADA (Supervisory Control and Data Acquisition) – Ignition</a:t>
            </a:r>
          </a:p>
          <a:p>
            <a:pPr lvl="1"/>
            <a:r>
              <a:rPr lang="en-US" dirty="0"/>
              <a:t>Virtual Machines –VMware Workstation</a:t>
            </a:r>
          </a:p>
          <a:p>
            <a:pPr lvl="1"/>
            <a:r>
              <a:rPr lang="en-US" dirty="0"/>
              <a:t>Arduino – Uno</a:t>
            </a:r>
          </a:p>
          <a:p>
            <a:pPr lvl="1"/>
            <a:r>
              <a:rPr lang="en-US" dirty="0"/>
              <a:t>PLCs – Siemens S7-1200</a:t>
            </a:r>
          </a:p>
          <a:p>
            <a:pPr lvl="1"/>
            <a:r>
              <a:rPr lang="en-US" dirty="0"/>
              <a:t>Communication Protocols - Modbus + RS232/RS485</a:t>
            </a:r>
          </a:p>
          <a:p>
            <a:pPr lvl="1"/>
            <a:r>
              <a:rPr lang="en-US" dirty="0"/>
              <a:t>Databases - MySQL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FFF3A1-EE98-6A70-2B4C-52D32AF6C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process</a:t>
            </a:r>
            <a:endParaRPr lang="ro-R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457AD1-EC74-87CC-B8FC-A935183470F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Learned how to use all of the mentioned things from the list on the left side of the screen. For example:</a:t>
            </a:r>
          </a:p>
          <a:p>
            <a:pPr lvl="1"/>
            <a:r>
              <a:rPr lang="en-US" dirty="0"/>
              <a:t>We learned how to use Arduino to monitor real-world metrics (primarily energy consumption, but also temperature, humidity and many more)</a:t>
            </a:r>
          </a:p>
          <a:p>
            <a:pPr lvl="1"/>
            <a:r>
              <a:rPr lang="en-US" dirty="0"/>
              <a:t>We learned how to use the Modbus communication protocol to transmit data from one device to another. (master – slave connection)</a:t>
            </a:r>
          </a:p>
          <a:p>
            <a:r>
              <a:rPr lang="en-US" dirty="0"/>
              <a:t>Created a proper Energy Monitoring System that can be replicated for cheap and is reliable. It is also easily upgradable, having used a lot of very modular and documented programs. (GitHub repository for more details in the QR above)</a:t>
            </a:r>
          </a:p>
          <a:p>
            <a:r>
              <a:rPr lang="en-US" dirty="0"/>
              <a:t>It was not a process without its difficulties, but it was definitely worth it!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C0932D-0AB4-C449-2DA6-A0310B11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14" y="62402"/>
            <a:ext cx="1781387" cy="17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2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49D4-FABF-6618-60C2-687D9680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SCADA - Ignition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48121-C5BE-7A8B-5AA3-2D823D3B7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54" y="2770294"/>
            <a:ext cx="5041812" cy="36034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B1DA94-A064-9CE4-9D66-E2106E80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1"/>
          <a:stretch>
            <a:fillRect/>
          </a:stretch>
        </p:blipFill>
        <p:spPr>
          <a:xfrm>
            <a:off x="5023694" y="3318933"/>
            <a:ext cx="7116572" cy="3539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2CC0B-8798-13DB-1AB5-706D9D5FE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574" y="0"/>
            <a:ext cx="4974092" cy="33402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30742C-1F5C-0334-34B7-F58340D86090}"/>
              </a:ext>
            </a:extLst>
          </p:cNvPr>
          <p:cNvSpPr txBox="1"/>
          <p:nvPr/>
        </p:nvSpPr>
        <p:spPr>
          <a:xfrm>
            <a:off x="1709421" y="2286001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Status</a:t>
            </a:r>
            <a:endParaRPr lang="ro-R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68EC0B-B0F4-FE6E-5D1C-02B6907EB811}"/>
              </a:ext>
            </a:extLst>
          </p:cNvPr>
          <p:cNvSpPr txBox="1"/>
          <p:nvPr/>
        </p:nvSpPr>
        <p:spPr>
          <a:xfrm>
            <a:off x="8464519" y="880534"/>
            <a:ext cx="364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Monitoring System (Designer)</a:t>
            </a:r>
            <a:endParaRPr lang="ro-R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CF827-CFFD-875A-4635-0F0F729AB0FA}"/>
              </a:ext>
            </a:extLst>
          </p:cNvPr>
          <p:cNvSpPr txBox="1"/>
          <p:nvPr/>
        </p:nvSpPr>
        <p:spPr>
          <a:xfrm>
            <a:off x="6638980" y="4572000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Bitmi</a:t>
            </a:r>
            <a:r>
              <a:rPr lang="en-US" dirty="0"/>
              <a:t> House UI concept (Designer)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2886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299AF-5E93-3AD9-8209-1B131DFC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– VMware Workstation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8D238A-012F-DD5F-1B8D-5504F2EAD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826" y="1300481"/>
            <a:ext cx="9334348" cy="5249657"/>
          </a:xfrm>
        </p:spPr>
      </p:pic>
    </p:spTree>
    <p:extLst>
      <p:ext uri="{BB962C8B-B14F-4D97-AF65-F5344CB8AC3E}">
        <p14:creationId xmlns:p14="http://schemas.microsoft.com/office/powerpoint/2010/main" val="327421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0C18-A980-BFCB-A186-FE219D9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9CE32-AF5E-4242-7063-89B63B3C0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2208106"/>
            <a:ext cx="4165867" cy="43185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AD765-E565-EE3C-E4BA-A9690632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60" y="79869"/>
            <a:ext cx="3867053" cy="4024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75337-8A18-AC19-59D2-E0CA8F65B5B5}"/>
              </a:ext>
            </a:extLst>
          </p:cNvPr>
          <p:cNvSpPr txBox="1"/>
          <p:nvPr/>
        </p:nvSpPr>
        <p:spPr>
          <a:xfrm>
            <a:off x="1760064" y="176419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EMS - Example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C0984-C085-A932-8450-B6AE75186A36}"/>
              </a:ext>
            </a:extLst>
          </p:cNvPr>
          <p:cNvSpPr txBox="1"/>
          <p:nvPr/>
        </p:nvSpPr>
        <p:spPr>
          <a:xfrm>
            <a:off x="6232940" y="420404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Bitmi</a:t>
            </a:r>
            <a:r>
              <a:rPr lang="en-US" dirty="0"/>
              <a:t> House</a:t>
            </a:r>
            <a:endParaRPr lang="ro-RO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0A34EC-5B92-BC75-47C6-16A9AED2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93" y="1670603"/>
            <a:ext cx="4393684" cy="39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0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D0A7-3BAD-00DF-62FE-D7316B72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 – Modbus + RS232/485</a:t>
            </a:r>
            <a:endParaRPr 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2173C-412A-4414-92A8-CB560DE9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36446"/>
            <a:ext cx="3982719" cy="502155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AC6B4-AE14-0ACA-7600-D7D6A5E83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3706" y="1114769"/>
            <a:ext cx="6946055" cy="3160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E3B330-00DD-D5C0-8DDD-225A404D7542}"/>
              </a:ext>
            </a:extLst>
          </p:cNvPr>
          <p:cNvSpPr txBox="1"/>
          <p:nvPr/>
        </p:nvSpPr>
        <p:spPr>
          <a:xfrm>
            <a:off x="3310806" y="329190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Setups</a:t>
            </a:r>
            <a:endParaRPr lang="ro-R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890A35-A61F-F416-8F1B-48F7BF2BE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806" y="3795349"/>
            <a:ext cx="4898475" cy="31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2734-273C-EC66-F18F-AFF5F04B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653578" cy="1132258"/>
          </a:xfrm>
        </p:spPr>
        <p:txBody>
          <a:bodyPr/>
          <a:lstStyle/>
          <a:p>
            <a:r>
              <a:rPr lang="en-US" dirty="0"/>
              <a:t>PLC – Siemens S7-1200 (Siemens TIA)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965E5D-D47E-0196-5F01-429DDA99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7" y="1473878"/>
            <a:ext cx="6307976" cy="5065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AFFC7-56D4-90AC-6529-D720A431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08" r="12739"/>
          <a:stretch>
            <a:fillRect/>
          </a:stretch>
        </p:blipFill>
        <p:spPr>
          <a:xfrm>
            <a:off x="7413837" y="2052320"/>
            <a:ext cx="4635924" cy="3504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57110B-7FBE-A065-AC83-06C089F82D41}"/>
              </a:ext>
            </a:extLst>
          </p:cNvPr>
          <p:cNvSpPr txBox="1"/>
          <p:nvPr/>
        </p:nvSpPr>
        <p:spPr>
          <a:xfrm>
            <a:off x="3102187" y="1125607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 Used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86CD-CB94-831F-A3AF-5289DF9AAC06}"/>
              </a:ext>
            </a:extLst>
          </p:cNvPr>
          <p:cNvSpPr txBox="1"/>
          <p:nvPr/>
        </p:nvSpPr>
        <p:spPr>
          <a:xfrm>
            <a:off x="7847309" y="1680898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Siemens TIA Modbus Connection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3328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A92A98-187D-1D81-86FD-8D40CC69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4CB6A-D553-D22C-C5CE-46B67249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40" y="473829"/>
            <a:ext cx="11294162" cy="11702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Databases - MySQL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0D094-38BD-32CF-3BEE-FC11C9CDE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13" y="2350526"/>
            <a:ext cx="5559552" cy="2710281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64C117-4646-0ABF-1D45-2ABB27DD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7894"/>
            <a:ext cx="5951231" cy="2276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EE6CE-4028-0C47-EEB8-F884DA44E05B}"/>
              </a:ext>
            </a:extLst>
          </p:cNvPr>
          <p:cNvSpPr txBox="1"/>
          <p:nvPr/>
        </p:nvSpPr>
        <p:spPr>
          <a:xfrm>
            <a:off x="1829183" y="515115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MySQL Workbench</a:t>
            </a:r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C1FDE-0440-BD99-1EBD-8735A3D571B0}"/>
              </a:ext>
            </a:extLst>
          </p:cNvPr>
          <p:cNvSpPr txBox="1"/>
          <p:nvPr/>
        </p:nvSpPr>
        <p:spPr>
          <a:xfrm>
            <a:off x="7083731" y="4876141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 Gateway (Store &amp; Forward)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4213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80DAC8-60AF-EAA7-3954-2C2CE256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758022-2E6F-659D-CB3F-CF175EE8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772DB-D7DA-5473-8221-DA512D96F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74" y="2106495"/>
            <a:ext cx="8809652" cy="67564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Thank you for your attention!</a:t>
            </a:r>
            <a:endParaRPr lang="ro-RO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055C7-1B62-40FC-F1C7-F11AA8016866}"/>
              </a:ext>
            </a:extLst>
          </p:cNvPr>
          <p:cNvSpPr txBox="1"/>
          <p:nvPr/>
        </p:nvSpPr>
        <p:spPr>
          <a:xfrm>
            <a:off x="3903733" y="6596390"/>
            <a:ext cx="4384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Starting a real-world use case for our Energy Monitoring System</a:t>
            </a:r>
            <a:endParaRPr lang="ro-RO" sz="1100" dirty="0"/>
          </a:p>
        </p:txBody>
      </p:sp>
    </p:spTree>
    <p:extLst>
      <p:ext uri="{BB962C8B-B14F-4D97-AF65-F5344CB8AC3E}">
        <p14:creationId xmlns:p14="http://schemas.microsoft.com/office/powerpoint/2010/main" val="996840894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255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Neue Haas Grotesk Text Pro</vt:lpstr>
      <vt:lpstr>VanillaVTI</vt:lpstr>
      <vt:lpstr>Metering</vt:lpstr>
      <vt:lpstr>The idea</vt:lpstr>
      <vt:lpstr>SCADA - Ignition</vt:lpstr>
      <vt:lpstr>Virtual Machines – VMware Workstation</vt:lpstr>
      <vt:lpstr>Arduino UNO</vt:lpstr>
      <vt:lpstr>Communication protocols – Modbus + RS232/485</vt:lpstr>
      <vt:lpstr>PLC – Siemens S7-1200 (Siemens TIA)</vt:lpstr>
      <vt:lpstr>Databases - MySQL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Radu Edu</dc:creator>
  <cp:lastModifiedBy>Radu Edu</cp:lastModifiedBy>
  <cp:revision>1</cp:revision>
  <dcterms:created xsi:type="dcterms:W3CDTF">2025-06-11T19:44:31Z</dcterms:created>
  <dcterms:modified xsi:type="dcterms:W3CDTF">2025-06-11T21:33:16Z</dcterms:modified>
</cp:coreProperties>
</file>